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3"/>
  </p:notesMasterIdLst>
  <p:sldIdLst>
    <p:sldId id="264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3" r:id="rId10"/>
    <p:sldId id="272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E"/>
    <a:srgbClr val="BACEE3"/>
    <a:srgbClr val="1B5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6"/>
    <p:restoredTop sz="95938"/>
  </p:normalViewPr>
  <p:slideViewPr>
    <p:cSldViewPr snapToGrid="0" snapToObjects="1" showGuides="1">
      <p:cViewPr>
        <p:scale>
          <a:sx n="100" d="100"/>
          <a:sy n="100" d="100"/>
        </p:scale>
        <p:origin x="888" y="2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384550" y="0"/>
            <a:ext cx="575945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0000">
                <a:srgbClr val="1B5C93">
                  <a:alpha val="91765"/>
                </a:srgbClr>
              </a:gs>
              <a:gs pos="18000">
                <a:schemeClr val="tx2">
                  <a:alpha val="75000"/>
                  <a:lumMod val="100000"/>
                </a:schemeClr>
              </a:gs>
              <a:gs pos="54000">
                <a:srgbClr val="00386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9838" y="303213"/>
            <a:ext cx="4968875" cy="1963725"/>
          </a:xfrm>
        </p:spPr>
        <p:txBody>
          <a:bodyPr anchor="b" anchorCtr="0"/>
          <a:lstStyle>
            <a:lvl1pPr algn="l">
              <a:defRPr sz="3400" b="0" i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címsorának</a:t>
            </a:r>
            <a:r>
              <a:rPr lang="en-US" dirty="0" smtClean="0"/>
              <a:t> </a:t>
            </a:r>
            <a:r>
              <a:rPr lang="en-US" dirty="0" err="1" smtClean="0"/>
              <a:t>helye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9837" y="3184524"/>
            <a:ext cx="4968875" cy="638081"/>
          </a:xfrm>
        </p:spPr>
        <p:txBody>
          <a:bodyPr/>
          <a:lstStyle>
            <a:lvl1pPr marL="0" indent="0" algn="l">
              <a:buNone/>
              <a:defRPr sz="2100" b="1" i="0" cap="all" spc="1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 smtClean="0"/>
              <a:t>Előadó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5" y="498052"/>
            <a:ext cx="1909813" cy="1258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2664110"/>
            <a:ext cx="395630" cy="5029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779838" y="3822605"/>
            <a:ext cx="4968874" cy="657320"/>
          </a:xfrm>
        </p:spPr>
        <p:txBody>
          <a:bodyPr/>
          <a:lstStyle>
            <a:lvl1pPr marL="0" indent="0">
              <a:buNone/>
              <a:defRPr sz="1600" cap="all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Intézmény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779838" y="4285851"/>
            <a:ext cx="2128043" cy="239950"/>
          </a:xfrm>
        </p:spPr>
        <p:txBody>
          <a:bodyPr anchor="b"/>
          <a:lstStyle>
            <a:lvl1pPr marL="0" indent="0">
              <a:buNone/>
              <a:defRPr sz="1500" cap="all" spc="100" baseline="0">
                <a:solidFill>
                  <a:srgbClr val="BACEE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2018. November 00.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04029" y="4285851"/>
            <a:ext cx="3180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kern="1200" spc="200" baseline="0" dirty="0" smtClean="0">
                <a:solidFill>
                  <a:srgbClr val="BACEE3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2018</a:t>
            </a:r>
            <a:r>
              <a:rPr lang="en-US" sz="1100" b="1" i="1" kern="1200" spc="200" baseline="0" dirty="0" smtClean="0">
                <a:solidFill>
                  <a:schemeClr val="tx1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 </a:t>
            </a:r>
            <a:r>
              <a:rPr lang="en-US" sz="1100" b="1" i="1" kern="1200" spc="200" baseline="0" dirty="0" smtClean="0">
                <a:solidFill>
                  <a:srgbClr val="00386E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HATÁRTALAN TUDOMÁNY</a:t>
            </a:r>
            <a:endParaRPr lang="hu-HU" sz="1100" b="1" i="1" spc="200" baseline="0" dirty="0">
              <a:solidFill>
                <a:srgbClr val="00386E"/>
              </a:solidFill>
              <a:latin typeface="Ideal Sans Book" charset="0"/>
              <a:ea typeface="Ideal Sans Book" charset="0"/>
              <a:cs typeface="Ideal Sans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orient="horz" pos="282" userDrawn="1">
          <p15:clr>
            <a:srgbClr val="FBAE40"/>
          </p15:clr>
        </p15:guide>
        <p15:guide id="3" pos="2381" userDrawn="1">
          <p15:clr>
            <a:srgbClr val="FBAE40"/>
          </p15:clr>
        </p15:guide>
        <p15:guide id="4" orient="horz" pos="2006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címének</a:t>
            </a:r>
            <a:r>
              <a:rPr lang="en-US" dirty="0" smtClean="0"/>
              <a:t> a </a:t>
            </a:r>
            <a:r>
              <a:rPr lang="en-US" dirty="0" err="1" smtClean="0"/>
              <a:t>helye</a:t>
            </a:r>
            <a:r>
              <a:rPr lang="en-US" dirty="0" smtClean="0"/>
              <a:t>, </a:t>
            </a:r>
            <a:r>
              <a:rPr lang="en-US" dirty="0" err="1" smtClean="0"/>
              <a:t>kérjük</a:t>
            </a:r>
            <a:r>
              <a:rPr lang="en-US" dirty="0" smtClean="0"/>
              <a:t>, ide </a:t>
            </a:r>
            <a:r>
              <a:rPr lang="en-US" dirty="0" err="1" smtClean="0"/>
              <a:t>írja</a:t>
            </a:r>
            <a:r>
              <a:rPr lang="en-US" dirty="0" smtClean="0"/>
              <a:t> a </a:t>
            </a:r>
            <a:r>
              <a:rPr lang="en-US" dirty="0" err="1" smtClean="0"/>
              <a:t>címet</a:t>
            </a:r>
            <a:r>
              <a:rPr lang="en-US" dirty="0" smtClean="0"/>
              <a:t>, </a:t>
            </a:r>
            <a:r>
              <a:rPr lang="en-US" dirty="0" err="1" smtClean="0"/>
              <a:t>amely</a:t>
            </a:r>
            <a:r>
              <a:rPr lang="en-US" dirty="0" smtClean="0"/>
              <a:t> </a:t>
            </a:r>
            <a:r>
              <a:rPr lang="en-US" dirty="0" err="1" smtClean="0"/>
              <a:t>kétsoros</a:t>
            </a:r>
            <a:r>
              <a:rPr lang="en-US" dirty="0" smtClean="0"/>
              <a:t> is </a:t>
            </a:r>
            <a:r>
              <a:rPr lang="en-US" dirty="0" err="1" smtClean="0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emlékezetes</a:t>
            </a:r>
            <a:r>
              <a:rPr lang="en-US" dirty="0" smtClean="0"/>
              <a:t>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fő</a:t>
            </a:r>
            <a:r>
              <a:rPr lang="en-US" dirty="0" smtClean="0"/>
              <a:t> </a:t>
            </a:r>
            <a:r>
              <a:rPr lang="en-US" dirty="0" err="1" smtClean="0"/>
              <a:t>jellemzője</a:t>
            </a:r>
            <a:r>
              <a:rPr lang="en-US" dirty="0" smtClean="0"/>
              <a:t> a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kevés</a:t>
            </a:r>
            <a:r>
              <a:rPr lang="en-US" dirty="0" smtClean="0"/>
              <a:t>, de </a:t>
            </a:r>
            <a:r>
              <a:rPr lang="en-US" dirty="0" err="1" smtClean="0"/>
              <a:t>informatív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rövid</a:t>
            </a:r>
            <a:r>
              <a:rPr lang="en-US" dirty="0" smtClean="0"/>
              <a:t>,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strukturált</a:t>
            </a:r>
            <a:r>
              <a:rPr lang="en-US" dirty="0" smtClean="0"/>
              <a:t> </a:t>
            </a:r>
            <a:r>
              <a:rPr lang="en-US" dirty="0" err="1" smtClean="0"/>
              <a:t>szöveg</a:t>
            </a:r>
            <a:r>
              <a:rPr lang="en-US" dirty="0" smtClean="0"/>
              <a:t>. A </a:t>
            </a:r>
            <a:r>
              <a:rPr lang="en-US" dirty="0" err="1" smtClean="0"/>
              <a:t>legkisebb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MTA </a:t>
            </a:r>
            <a:r>
              <a:rPr lang="en-US" dirty="0" err="1" smtClean="0"/>
              <a:t>Székház</a:t>
            </a:r>
            <a:r>
              <a:rPr lang="en-US" dirty="0" smtClean="0"/>
              <a:t> </a:t>
            </a:r>
            <a:r>
              <a:rPr lang="en-US" dirty="0" err="1" smtClean="0"/>
              <a:t>Dísztermének</a:t>
            </a:r>
            <a:r>
              <a:rPr lang="en-US" dirty="0" smtClean="0"/>
              <a:t> </a:t>
            </a:r>
            <a:r>
              <a:rPr lang="en-US" dirty="0" err="1" smtClean="0"/>
              <a:t>utolsó</a:t>
            </a:r>
            <a:r>
              <a:rPr lang="en-US" dirty="0" smtClean="0"/>
              <a:t> </a:t>
            </a:r>
            <a:r>
              <a:rPr lang="en-US" dirty="0" err="1" smtClean="0"/>
              <a:t>sorából</a:t>
            </a:r>
            <a:r>
              <a:rPr lang="en-US" dirty="0" smtClean="0"/>
              <a:t> is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olvasható</a:t>
            </a:r>
            <a:r>
              <a:rPr lang="en-US" dirty="0" smtClean="0"/>
              <a:t> </a:t>
            </a:r>
            <a:r>
              <a:rPr lang="en-US" dirty="0" err="1" smtClean="0"/>
              <a:t>betűméret</a:t>
            </a:r>
            <a:r>
              <a:rPr lang="en-US" dirty="0" smtClean="0"/>
              <a:t>: 18 </a:t>
            </a:r>
            <a:r>
              <a:rPr lang="en-US" dirty="0" err="1" smtClean="0"/>
              <a:t>pont</a:t>
            </a:r>
            <a:r>
              <a:rPr lang="en-US" dirty="0" smtClean="0"/>
              <a:t>. A </a:t>
            </a:r>
            <a:r>
              <a:rPr lang="en-US" dirty="0" err="1" smtClean="0"/>
              <a:t>diára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ikonok</a:t>
            </a:r>
            <a:r>
              <a:rPr lang="en-US" dirty="0" smtClean="0"/>
              <a:t> </a:t>
            </a:r>
            <a:r>
              <a:rPr lang="en-US" dirty="0" err="1" smtClean="0"/>
              <a:t>segítségével</a:t>
            </a:r>
            <a:r>
              <a:rPr lang="en-US" dirty="0" smtClean="0"/>
              <a:t> </a:t>
            </a:r>
            <a:r>
              <a:rPr lang="en-US" dirty="0" err="1" smtClean="0"/>
              <a:t>beszúrhatók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szöveges</a:t>
            </a:r>
            <a:r>
              <a:rPr lang="en-US" dirty="0" smtClean="0"/>
              <a:t> </a:t>
            </a:r>
            <a:r>
              <a:rPr lang="en-US" dirty="0" err="1" smtClean="0"/>
              <a:t>tartalmak</a:t>
            </a:r>
            <a:r>
              <a:rPr lang="en-US" dirty="0" smtClean="0"/>
              <a:t> is: </a:t>
            </a:r>
            <a:r>
              <a:rPr lang="en-US" dirty="0" err="1" smtClean="0"/>
              <a:t>táblázatok</a:t>
            </a:r>
            <a:r>
              <a:rPr lang="en-US" dirty="0" smtClean="0"/>
              <a:t>, </a:t>
            </a:r>
            <a:r>
              <a:rPr lang="en-US" dirty="0" err="1" smtClean="0"/>
              <a:t>grafikonok</a:t>
            </a:r>
            <a:r>
              <a:rPr lang="en-US" dirty="0" smtClean="0"/>
              <a:t>, </a:t>
            </a:r>
            <a:r>
              <a:rPr lang="en-US" dirty="0" err="1" smtClean="0"/>
              <a:t>illusztrációk</a:t>
            </a:r>
            <a:r>
              <a:rPr lang="en-US" dirty="0" smtClean="0"/>
              <a:t>, </a:t>
            </a:r>
            <a:r>
              <a:rPr lang="en-US" dirty="0" err="1" smtClean="0"/>
              <a:t>videók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243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címének</a:t>
            </a:r>
            <a:r>
              <a:rPr lang="en-US" dirty="0" smtClean="0"/>
              <a:t> a </a:t>
            </a:r>
            <a:r>
              <a:rPr lang="en-US" dirty="0" err="1" smtClean="0"/>
              <a:t>helye</a:t>
            </a:r>
            <a:r>
              <a:rPr lang="en-US" dirty="0" smtClean="0"/>
              <a:t>, </a:t>
            </a:r>
            <a:r>
              <a:rPr lang="en-US" dirty="0" err="1" smtClean="0"/>
              <a:t>kérjük</a:t>
            </a:r>
            <a:r>
              <a:rPr lang="en-US" dirty="0" smtClean="0"/>
              <a:t>, ide </a:t>
            </a:r>
            <a:r>
              <a:rPr lang="en-US" dirty="0" err="1" smtClean="0"/>
              <a:t>írja</a:t>
            </a:r>
            <a:r>
              <a:rPr lang="en-US" dirty="0" smtClean="0"/>
              <a:t> a </a:t>
            </a:r>
            <a:r>
              <a:rPr lang="en-US" dirty="0" err="1" smtClean="0"/>
              <a:t>címet</a:t>
            </a:r>
            <a:r>
              <a:rPr lang="en-US" dirty="0" smtClean="0"/>
              <a:t>, </a:t>
            </a:r>
            <a:r>
              <a:rPr lang="en-US" dirty="0" err="1" smtClean="0"/>
              <a:t>amely</a:t>
            </a:r>
            <a:r>
              <a:rPr lang="en-US" dirty="0" smtClean="0"/>
              <a:t> </a:t>
            </a:r>
            <a:r>
              <a:rPr lang="en-US" dirty="0" err="1" smtClean="0"/>
              <a:t>kétsoros</a:t>
            </a:r>
            <a:r>
              <a:rPr lang="en-US" dirty="0" smtClean="0"/>
              <a:t> is </a:t>
            </a:r>
            <a:r>
              <a:rPr lang="en-US" dirty="0" err="1" smtClean="0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emlékezetes</a:t>
            </a:r>
            <a:r>
              <a:rPr lang="en-US" dirty="0" smtClean="0"/>
              <a:t>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fő</a:t>
            </a:r>
            <a:r>
              <a:rPr lang="en-US" dirty="0" smtClean="0"/>
              <a:t> </a:t>
            </a:r>
            <a:r>
              <a:rPr lang="en-US" dirty="0" err="1" smtClean="0"/>
              <a:t>jellemzője</a:t>
            </a:r>
            <a:r>
              <a:rPr lang="en-US" dirty="0" smtClean="0"/>
              <a:t> a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kevés</a:t>
            </a:r>
            <a:r>
              <a:rPr lang="en-US" dirty="0" smtClean="0"/>
              <a:t>, de </a:t>
            </a:r>
            <a:r>
              <a:rPr lang="en-US" dirty="0" err="1" smtClean="0"/>
              <a:t>informatív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rövid</a:t>
            </a:r>
            <a:r>
              <a:rPr lang="en-US" dirty="0" smtClean="0"/>
              <a:t>,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strukturált</a:t>
            </a:r>
            <a:r>
              <a:rPr lang="en-US" dirty="0" smtClean="0"/>
              <a:t> </a:t>
            </a:r>
            <a:r>
              <a:rPr lang="en-US" dirty="0" err="1" smtClean="0"/>
              <a:t>szöveg</a:t>
            </a:r>
            <a:r>
              <a:rPr lang="en-US" dirty="0" smtClean="0"/>
              <a:t>. A </a:t>
            </a:r>
            <a:r>
              <a:rPr lang="en-US" dirty="0" err="1" smtClean="0"/>
              <a:t>legkisebb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MTA </a:t>
            </a:r>
            <a:r>
              <a:rPr lang="en-US" dirty="0" err="1" smtClean="0"/>
              <a:t>Székház</a:t>
            </a:r>
            <a:r>
              <a:rPr lang="en-US" dirty="0" smtClean="0"/>
              <a:t> </a:t>
            </a:r>
            <a:r>
              <a:rPr lang="en-US" dirty="0" err="1" smtClean="0"/>
              <a:t>Dísztermének</a:t>
            </a:r>
            <a:r>
              <a:rPr lang="en-US" dirty="0" smtClean="0"/>
              <a:t> </a:t>
            </a:r>
            <a:r>
              <a:rPr lang="en-US" dirty="0" err="1" smtClean="0"/>
              <a:t>utolsó</a:t>
            </a:r>
            <a:r>
              <a:rPr lang="en-US" dirty="0" smtClean="0"/>
              <a:t> </a:t>
            </a:r>
            <a:r>
              <a:rPr lang="en-US" dirty="0" err="1" smtClean="0"/>
              <a:t>sorából</a:t>
            </a:r>
            <a:r>
              <a:rPr lang="en-US" dirty="0" smtClean="0"/>
              <a:t> is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olvasható</a:t>
            </a:r>
            <a:r>
              <a:rPr lang="en-US" dirty="0" smtClean="0"/>
              <a:t> </a:t>
            </a:r>
            <a:r>
              <a:rPr lang="en-US" dirty="0" err="1" smtClean="0"/>
              <a:t>betűméret</a:t>
            </a:r>
            <a:r>
              <a:rPr lang="en-US" dirty="0" smtClean="0"/>
              <a:t>: 18 </a:t>
            </a:r>
            <a:r>
              <a:rPr lang="en-US" dirty="0" err="1" smtClean="0"/>
              <a:t>pont</a:t>
            </a:r>
            <a:r>
              <a:rPr lang="en-US" dirty="0" smtClean="0"/>
              <a:t>. A </a:t>
            </a:r>
            <a:r>
              <a:rPr lang="en-US" dirty="0" err="1" smtClean="0"/>
              <a:t>diára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ikonok</a:t>
            </a:r>
            <a:r>
              <a:rPr lang="en-US" dirty="0" smtClean="0"/>
              <a:t> </a:t>
            </a:r>
            <a:r>
              <a:rPr lang="en-US" dirty="0" err="1" smtClean="0"/>
              <a:t>segítségével</a:t>
            </a:r>
            <a:r>
              <a:rPr lang="en-US" dirty="0" smtClean="0"/>
              <a:t> </a:t>
            </a:r>
            <a:r>
              <a:rPr lang="en-US" dirty="0" err="1" smtClean="0"/>
              <a:t>beszúrhatók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szöveges</a:t>
            </a:r>
            <a:r>
              <a:rPr lang="en-US" dirty="0" smtClean="0"/>
              <a:t> </a:t>
            </a:r>
            <a:r>
              <a:rPr lang="en-US" dirty="0" err="1" smtClean="0"/>
              <a:t>tartalmak</a:t>
            </a:r>
            <a:r>
              <a:rPr lang="en-US" dirty="0" smtClean="0"/>
              <a:t> is: </a:t>
            </a:r>
            <a:r>
              <a:rPr lang="en-US" dirty="0" err="1" smtClean="0"/>
              <a:t>táblázatok</a:t>
            </a:r>
            <a:r>
              <a:rPr lang="en-US" dirty="0" smtClean="0"/>
              <a:t>, </a:t>
            </a:r>
            <a:r>
              <a:rPr lang="en-US" dirty="0" err="1" smtClean="0"/>
              <a:t>grafikonok</a:t>
            </a:r>
            <a:r>
              <a:rPr lang="en-US" dirty="0" smtClean="0"/>
              <a:t>, </a:t>
            </a:r>
            <a:r>
              <a:rPr lang="en-US" dirty="0" err="1" smtClean="0"/>
              <a:t>illusztrációk</a:t>
            </a:r>
            <a:r>
              <a:rPr lang="en-US" dirty="0" smtClean="0"/>
              <a:t>, </a:t>
            </a:r>
            <a:r>
              <a:rPr lang="en-US" dirty="0" err="1" smtClean="0"/>
              <a:t>videók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927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282304"/>
            <a:ext cx="8064499" cy="925187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 smtClean="0"/>
              <a:t>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fejezetekkel</a:t>
            </a:r>
            <a:r>
              <a:rPr lang="en-US" dirty="0" smtClean="0"/>
              <a:t> is </a:t>
            </a:r>
            <a:r>
              <a:rPr lang="en-US" dirty="0" err="1" smtClean="0"/>
              <a:t>tagolható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988" y="2571750"/>
            <a:ext cx="7705724" cy="1908175"/>
          </a:xfrm>
        </p:spPr>
        <p:txBody>
          <a:bodyPr/>
          <a:lstStyle>
            <a:lvl1pPr marL="0" indent="0">
              <a:buNone/>
              <a:defRPr sz="1800" cap="all" spc="100" baseline="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Kérjük</a:t>
            </a:r>
            <a:r>
              <a:rPr lang="en-US" dirty="0" smtClean="0"/>
              <a:t>, a </a:t>
            </a:r>
            <a:r>
              <a:rPr lang="en-US" dirty="0" err="1" smtClean="0"/>
              <a:t>fenti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a </a:t>
            </a:r>
            <a:r>
              <a:rPr lang="en-US" dirty="0" err="1" smtClean="0"/>
              <a:t>fejezet</a:t>
            </a:r>
            <a:r>
              <a:rPr lang="en-US" dirty="0" smtClean="0"/>
              <a:t> </a:t>
            </a:r>
            <a:r>
              <a:rPr lang="en-US" dirty="0" err="1" smtClean="0"/>
              <a:t>címét</a:t>
            </a:r>
            <a:r>
              <a:rPr lang="en-US" dirty="0" smtClean="0"/>
              <a:t> </a:t>
            </a:r>
            <a:r>
              <a:rPr lang="en-US" dirty="0" err="1" smtClean="0"/>
              <a:t>írja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alsó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</a:t>
            </a:r>
            <a:r>
              <a:rPr lang="en-US" dirty="0" err="1" smtClean="0"/>
              <a:t>pedig</a:t>
            </a:r>
            <a:r>
              <a:rPr lang="en-US" dirty="0" smtClean="0"/>
              <a:t> </a:t>
            </a:r>
            <a:r>
              <a:rPr lang="en-US" dirty="0" err="1" smtClean="0"/>
              <a:t>magyarázó</a:t>
            </a:r>
            <a:r>
              <a:rPr lang="en-US" dirty="0" smtClean="0"/>
              <a:t> </a:t>
            </a:r>
            <a:r>
              <a:rPr lang="en-US" dirty="0" err="1" smtClean="0"/>
              <a:t>jellegű</a:t>
            </a:r>
            <a:r>
              <a:rPr lang="en-US" dirty="0" smtClean="0"/>
              <a:t> </a:t>
            </a:r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kerülhet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961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Ezen</a:t>
            </a:r>
            <a:r>
              <a:rPr lang="en-US" dirty="0" smtClean="0"/>
              <a:t> a </a:t>
            </a:r>
            <a:r>
              <a:rPr lang="en-US" dirty="0" err="1" smtClean="0"/>
              <a:t>dián</a:t>
            </a:r>
            <a:r>
              <a:rPr lang="en-US" dirty="0" smtClean="0"/>
              <a:t>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típusú</a:t>
            </a:r>
            <a:r>
              <a:rPr lang="en-US" dirty="0" smtClean="0"/>
              <a:t> </a:t>
            </a:r>
            <a:r>
              <a:rPr lang="en-US" dirty="0" err="1" smtClean="0"/>
              <a:t>tartalmat</a:t>
            </a:r>
            <a:r>
              <a:rPr lang="en-US" dirty="0" smtClean="0"/>
              <a:t> </a:t>
            </a:r>
            <a:r>
              <a:rPr lang="en-US" dirty="0" err="1" smtClean="0"/>
              <a:t>jeleníthetünk</a:t>
            </a:r>
            <a:r>
              <a:rPr lang="en-US" dirty="0" smtClean="0"/>
              <a:t> meg </a:t>
            </a:r>
            <a:r>
              <a:rPr lang="en-US" dirty="0" err="1" smtClean="0"/>
              <a:t>egymás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369219"/>
            <a:ext cx="3887788" cy="311070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369219"/>
            <a:ext cx="3886200" cy="3110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címsorral</a:t>
            </a:r>
            <a:r>
              <a:rPr lang="en-US" dirty="0" smtClean="0"/>
              <a:t> </a:t>
            </a:r>
            <a:r>
              <a:rPr lang="en-US" dirty="0" err="1" smtClean="0"/>
              <a:t>ellátott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címsorral</a:t>
            </a:r>
            <a:r>
              <a:rPr lang="en-US" dirty="0" smtClean="0"/>
              <a:t> </a:t>
            </a:r>
            <a:r>
              <a:rPr lang="en-US" dirty="0" err="1" smtClean="0"/>
              <a:t>ellátott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838" y="303213"/>
            <a:ext cx="4968873" cy="4429125"/>
          </a:xfrm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 smtClean="0"/>
              <a:t>Kattintson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ikonra</a:t>
            </a:r>
            <a:r>
              <a:rPr lang="en-US" dirty="0" smtClean="0"/>
              <a:t> a </a:t>
            </a:r>
            <a:r>
              <a:rPr lang="en-US" dirty="0" err="1" smtClean="0"/>
              <a:t>kép</a:t>
            </a:r>
            <a:r>
              <a:rPr lang="en-US" dirty="0" smtClean="0"/>
              <a:t> </a:t>
            </a:r>
            <a:r>
              <a:rPr lang="en-US" dirty="0" err="1" smtClean="0"/>
              <a:t>hozzáadásáért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húzza</a:t>
            </a:r>
            <a:r>
              <a:rPr lang="en-US" dirty="0" smtClean="0"/>
              <a:t> be </a:t>
            </a:r>
            <a:r>
              <a:rPr lang="en-US" dirty="0" err="1" smtClean="0"/>
              <a:t>erre</a:t>
            </a:r>
            <a:r>
              <a:rPr lang="en-US" dirty="0" smtClean="0"/>
              <a:t> a </a:t>
            </a:r>
            <a:r>
              <a:rPr lang="en-US" dirty="0" err="1" smtClean="0"/>
              <a:t>felületre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384550" cy="5143500"/>
          </a:xfrm>
          <a:prstGeom prst="rect">
            <a:avLst/>
          </a:prstGeom>
          <a:solidFill>
            <a:srgbClr val="1B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03213"/>
            <a:ext cx="2880000" cy="4176712"/>
          </a:xfrm>
        </p:spPr>
        <p:txBody>
          <a:bodyPr anchor="ctr" anchorCtr="1"/>
          <a:lstStyle>
            <a:lvl1pPr>
              <a:defRPr sz="2200" b="0" i="1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r>
              <a:rPr lang="en-US" dirty="0" err="1" smtClean="0"/>
              <a:t>Kiemelt</a:t>
            </a:r>
            <a:r>
              <a:rPr lang="en-US" dirty="0" smtClean="0"/>
              <a:t> </a:t>
            </a:r>
            <a:r>
              <a:rPr lang="en-US" dirty="0" err="1" smtClean="0"/>
              <a:t>illusztrációk</a:t>
            </a:r>
            <a:r>
              <a:rPr lang="en-US" dirty="0" smtClean="0"/>
              <a:t> </a:t>
            </a:r>
            <a:r>
              <a:rPr lang="en-US" dirty="0" err="1" smtClean="0"/>
              <a:t>megjelenítése</a:t>
            </a:r>
            <a:r>
              <a:rPr lang="en-US" dirty="0" smtClean="0"/>
              <a:t> – </a:t>
            </a:r>
            <a:r>
              <a:rPr lang="en-US" dirty="0" err="1" smtClean="0"/>
              <a:t>itt</a:t>
            </a:r>
            <a:r>
              <a:rPr lang="en-US" dirty="0" smtClean="0"/>
              <a:t> </a:t>
            </a:r>
            <a:r>
              <a:rPr lang="en-US" dirty="0" err="1" smtClean="0"/>
              <a:t>akár</a:t>
            </a:r>
            <a:r>
              <a:rPr lang="en-US" dirty="0" smtClean="0"/>
              <a:t> a </a:t>
            </a:r>
            <a:r>
              <a:rPr lang="en-US" dirty="0" err="1" smtClean="0"/>
              <a:t>képhez</a:t>
            </a:r>
            <a:r>
              <a:rPr lang="en-US" dirty="0" smtClean="0"/>
              <a:t> </a:t>
            </a:r>
            <a:r>
              <a:rPr lang="en-US" dirty="0" err="1" smtClean="0"/>
              <a:t>kapcsolódó</a:t>
            </a:r>
            <a:r>
              <a:rPr lang="en-US" dirty="0" smtClean="0"/>
              <a:t> </a:t>
            </a:r>
            <a:r>
              <a:rPr lang="en-US" dirty="0" err="1" smtClean="0"/>
              <a:t>idézet</a:t>
            </a:r>
            <a:r>
              <a:rPr lang="en-US" dirty="0" smtClean="0"/>
              <a:t> is </a:t>
            </a:r>
            <a:r>
              <a:rPr lang="en-US" dirty="0" err="1" smtClean="0"/>
              <a:t>szerepelhet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5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solidFill>
          <a:srgbClr val="1B5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9" y="303212"/>
            <a:ext cx="3323724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" y="2722939"/>
            <a:ext cx="395630" cy="5029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7963" y="3486266"/>
            <a:ext cx="308206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Szeretettel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várjuk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magyar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tudomány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ünnepének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további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programjaira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endParaRPr lang="en-US" sz="1400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tudomanyunnep.hu</a:t>
            </a:r>
            <a:endParaRPr lang="en-US" sz="1400" i="1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smtClean="0"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7963" y="1486684"/>
            <a:ext cx="45493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Köszönöm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a </a:t>
            </a:r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figyelmet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!</a:t>
            </a:r>
            <a:endParaRPr lang="en-US" sz="2600" b="0" i="1" cap="all" spc="1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303213"/>
            <a:ext cx="8064499" cy="856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988" y="1491925"/>
            <a:ext cx="7705725" cy="29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2" y="4732338"/>
            <a:ext cx="395287" cy="273844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1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2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3" r:id="rId4"/>
    <p:sldLayoutId id="2147483664" r:id="rId5"/>
    <p:sldLayoutId id="2147483666" r:id="rId6"/>
    <p:sldLayoutId id="2147483672" r:id="rId7"/>
    <p:sldLayoutId id="2147483669" r:id="rId8"/>
    <p:sldLayoutId id="2147483670" r:id="rId9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rgbClr val="1B5C9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1B5C93"/>
        </a:buClr>
        <a:buSzPct val="90000"/>
        <a:buFont typeface="Wingdings" charset="2"/>
        <a:buChar char="§"/>
        <a:defRPr sz="230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charset="0"/>
        <a:buChar char="•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Wingdings" charset="2"/>
        <a:buChar char="§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Wingdings" charset="2"/>
        <a:buChar char="§"/>
        <a:defRPr sz="145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657" userDrawn="1">
          <p15:clr>
            <a:srgbClr val="F26B43"/>
          </p15:clr>
        </p15:guide>
        <p15:guide id="4" orient="horz" pos="191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431" userDrawn="1">
          <p15:clr>
            <a:srgbClr val="F26B43"/>
          </p15:clr>
        </p15:guide>
        <p15:guide id="8" orient="horz" pos="2822" userDrawn="1">
          <p15:clr>
            <a:srgbClr val="F26B43"/>
          </p15:clr>
        </p15:guide>
        <p15:guide id="9" pos="24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Folyami</a:t>
            </a:r>
            <a:r>
              <a:rPr lang="en-US" dirty="0"/>
              <a:t> </a:t>
            </a:r>
            <a:r>
              <a:rPr lang="en-US" dirty="0" err="1"/>
              <a:t>halak</a:t>
            </a:r>
            <a:r>
              <a:rPr lang="en-US" dirty="0"/>
              <a:t> </a:t>
            </a:r>
            <a:r>
              <a:rPr lang="en-US" dirty="0" err="1"/>
              <a:t>élőhely-értékelése</a:t>
            </a:r>
            <a:r>
              <a:rPr lang="en-US" dirty="0"/>
              <a:t> hidromorfológiai </a:t>
            </a:r>
            <a:r>
              <a:rPr lang="en-US" dirty="0" err="1"/>
              <a:t>módszerekkel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Baranya </a:t>
            </a:r>
            <a:r>
              <a:rPr lang="hu-HU" dirty="0" err="1" smtClean="0"/>
              <a:t>SÁndor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hu-HU" dirty="0" smtClean="0"/>
              <a:t>Budapesti műszaki és gazdaságtudományi egyetem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hu-HU" dirty="0" smtClean="0"/>
              <a:t>2018. November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Van még mit kutatni, közösen…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2988" y="1491925"/>
            <a:ext cx="7705725" cy="2988000"/>
          </a:xfrm>
        </p:spPr>
        <p:txBody>
          <a:bodyPr/>
          <a:lstStyle/>
          <a:p>
            <a:r>
              <a:rPr lang="hu-HU" sz="1800" dirty="0" smtClean="0"/>
              <a:t>Hordalékvándorlás szerepe</a:t>
            </a:r>
          </a:p>
          <a:p>
            <a:r>
              <a:rPr lang="hu-HU" sz="1800" dirty="0" smtClean="0"/>
              <a:t>Szélsőséges vízjárási állapotok, pl. árvizek szerepe</a:t>
            </a:r>
          </a:p>
          <a:p>
            <a:r>
              <a:rPr lang="hu-HU" sz="1800" dirty="0" smtClean="0"/>
              <a:t>Halviselkedés, </a:t>
            </a:r>
            <a:r>
              <a:rPr lang="hu-HU" sz="1800" dirty="0" err="1" smtClean="0"/>
              <a:t>halelőfordulás</a:t>
            </a:r>
            <a:r>
              <a:rPr lang="hu-HU" sz="1800" dirty="0" smtClean="0"/>
              <a:t> vizsgálati módszereinek továbbfejlesztése</a:t>
            </a:r>
          </a:p>
          <a:p>
            <a:r>
              <a:rPr lang="hu-HU" sz="1800" dirty="0" smtClean="0"/>
              <a:t>További, nem hidromorfológiai jellemzők bevonása a vizsgálatokba </a:t>
            </a:r>
            <a:br>
              <a:rPr lang="hu-HU" sz="1800" dirty="0" smtClean="0"/>
            </a:br>
            <a:r>
              <a:rPr lang="hu-HU" sz="1800" dirty="0" smtClean="0"/>
              <a:t>(pl. vízhőmérséklet)</a:t>
            </a:r>
          </a:p>
          <a:p>
            <a:endParaRPr lang="hu-HU" sz="1800" dirty="0"/>
          </a:p>
          <a:p>
            <a:r>
              <a:rPr lang="hu-HU" sz="1800" dirty="0" smtClean="0"/>
              <a:t>Kutatás folytatása az MTA Nemzeti Víztudományi Programjának keretében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102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Bevezető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 </a:t>
            </a:r>
            <a:r>
              <a:rPr lang="en-US" sz="1800" dirty="0" err="1"/>
              <a:t>vízi</a:t>
            </a:r>
            <a:r>
              <a:rPr lang="en-US" sz="1800" dirty="0"/>
              <a:t> </a:t>
            </a:r>
            <a:r>
              <a:rPr lang="en-US" sz="1800" dirty="0" err="1"/>
              <a:t>környezetet</a:t>
            </a:r>
            <a:r>
              <a:rPr lang="en-US" sz="1800" dirty="0"/>
              <a:t> </a:t>
            </a:r>
            <a:r>
              <a:rPr lang="en-US" sz="1800" dirty="0" err="1"/>
              <a:t>leíró</a:t>
            </a:r>
            <a:r>
              <a:rPr lang="en-US" sz="1800" dirty="0"/>
              <a:t> </a:t>
            </a:r>
            <a:r>
              <a:rPr lang="en-US" sz="1800" dirty="0" err="1"/>
              <a:t>fizikai</a:t>
            </a:r>
            <a:r>
              <a:rPr lang="en-US" sz="1800" dirty="0"/>
              <a:t> </a:t>
            </a:r>
            <a:r>
              <a:rPr lang="en-US" sz="1800" dirty="0" err="1"/>
              <a:t>paraméterek</a:t>
            </a:r>
            <a:r>
              <a:rPr lang="en-US" sz="1800" dirty="0"/>
              <a:t> </a:t>
            </a:r>
            <a:r>
              <a:rPr lang="en-US" sz="1800" dirty="0" err="1"/>
              <a:t>meghatározó</a:t>
            </a:r>
            <a:r>
              <a:rPr lang="en-US" sz="1800" dirty="0"/>
              <a:t> </a:t>
            </a:r>
            <a:r>
              <a:rPr lang="en-US" sz="1800" dirty="0" err="1"/>
              <a:t>szerepet</a:t>
            </a:r>
            <a:r>
              <a:rPr lang="en-US" sz="1800" dirty="0"/>
              <a:t> </a:t>
            </a:r>
            <a:r>
              <a:rPr lang="en-US" sz="1800" dirty="0" err="1"/>
              <a:t>játszanak</a:t>
            </a:r>
            <a:r>
              <a:rPr lang="en-US" sz="1800" dirty="0"/>
              <a:t> a </a:t>
            </a:r>
            <a:r>
              <a:rPr lang="en-US" sz="1800" dirty="0" err="1"/>
              <a:t>halak</a:t>
            </a:r>
            <a:r>
              <a:rPr lang="en-US" sz="1800" dirty="0"/>
              <a:t> </a:t>
            </a:r>
            <a:r>
              <a:rPr lang="en-US" sz="1800" dirty="0" err="1"/>
              <a:t>élőhely-választási</a:t>
            </a:r>
            <a:r>
              <a:rPr lang="en-US" sz="1800" dirty="0"/>
              <a:t> </a:t>
            </a:r>
            <a:r>
              <a:rPr lang="en-US" sz="1800" dirty="0" err="1"/>
              <a:t>stratégiájában</a:t>
            </a:r>
            <a:endParaRPr lang="en-US" sz="1800" dirty="0"/>
          </a:p>
          <a:p>
            <a:r>
              <a:rPr lang="en-US" sz="1800" dirty="0" err="1"/>
              <a:t>Milyen</a:t>
            </a:r>
            <a:r>
              <a:rPr lang="en-US" sz="1800" dirty="0"/>
              <a:t> </a:t>
            </a:r>
            <a:r>
              <a:rPr lang="en-US" sz="1800" dirty="0" err="1"/>
              <a:t>paraméterek</a:t>
            </a:r>
            <a:r>
              <a:rPr lang="en-US" sz="1800" dirty="0"/>
              <a:t> is </a:t>
            </a:r>
            <a:r>
              <a:rPr lang="en-US" sz="1800" dirty="0" err="1"/>
              <a:t>ezek</a:t>
            </a:r>
            <a:r>
              <a:rPr lang="en-US" sz="1800" dirty="0"/>
              <a:t>?</a:t>
            </a:r>
          </a:p>
          <a:p>
            <a:pPr lvl="1"/>
            <a:r>
              <a:rPr lang="en-US" sz="1800" dirty="0" err="1"/>
              <a:t>Vízmélység</a:t>
            </a:r>
            <a:endParaRPr lang="en-US" sz="1800" dirty="0"/>
          </a:p>
          <a:p>
            <a:pPr lvl="1"/>
            <a:r>
              <a:rPr lang="en-US" sz="1700" dirty="0" err="1"/>
              <a:t>Áramlási</a:t>
            </a:r>
            <a:r>
              <a:rPr lang="en-US" sz="1700" dirty="0"/>
              <a:t> </a:t>
            </a:r>
            <a:r>
              <a:rPr lang="en-US" sz="1700" dirty="0" err="1"/>
              <a:t>sebesség</a:t>
            </a:r>
            <a:endParaRPr lang="en-US" sz="1700" dirty="0"/>
          </a:p>
          <a:p>
            <a:pPr lvl="1"/>
            <a:r>
              <a:rPr lang="en-US" sz="1700" dirty="0" err="1"/>
              <a:t>Hordalékjellemzők</a:t>
            </a:r>
            <a:r>
              <a:rPr lang="en-US" sz="1700" dirty="0"/>
              <a:t> (</a:t>
            </a:r>
            <a:r>
              <a:rPr lang="en-US" sz="1700" dirty="0" err="1"/>
              <a:t>lebegtetett</a:t>
            </a:r>
            <a:r>
              <a:rPr lang="en-US" sz="1700" dirty="0"/>
              <a:t>, </a:t>
            </a:r>
            <a:r>
              <a:rPr lang="en-US" sz="1700" dirty="0" err="1"/>
              <a:t>görgetett</a:t>
            </a:r>
            <a:r>
              <a:rPr lang="en-US" sz="1700" dirty="0"/>
              <a:t>, </a:t>
            </a:r>
            <a:r>
              <a:rPr lang="en-US" sz="1700" dirty="0" err="1"/>
              <a:t>mederanyag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Vízhőmérséklet</a:t>
            </a:r>
            <a:endParaRPr lang="en-US" sz="1700" dirty="0"/>
          </a:p>
          <a:p>
            <a:pPr lvl="1"/>
            <a:r>
              <a:rPr lang="en-US" sz="1700" dirty="0" err="1"/>
              <a:t>Oxigéntartalom</a:t>
            </a:r>
            <a:endParaRPr lang="en-US" sz="1700" dirty="0"/>
          </a:p>
          <a:p>
            <a:pPr lvl="1"/>
            <a:r>
              <a:rPr lang="en-US" sz="1700" dirty="0"/>
              <a:t>pH</a:t>
            </a:r>
          </a:p>
          <a:p>
            <a:pPr lvl="1"/>
            <a:r>
              <a:rPr lang="en-US" sz="1700" dirty="0" err="1"/>
              <a:t>fény</a:t>
            </a:r>
            <a:endParaRPr lang="en-US" sz="17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</a:t>
            </a:fld>
            <a:endParaRPr lang="en-US"/>
          </a:p>
        </p:txBody>
      </p:sp>
      <p:sp>
        <p:nvSpPr>
          <p:cNvPr id="5" name="Jobb oldali kapcsos zárójel 4"/>
          <p:cNvSpPr/>
          <p:nvPr/>
        </p:nvSpPr>
        <p:spPr>
          <a:xfrm>
            <a:off x="6471727" y="2353771"/>
            <a:ext cx="228600" cy="1027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801106" y="257493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Hidromorfológiai </a:t>
            </a:r>
            <a:br>
              <a:rPr lang="hu-HU" sz="16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hu-HU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paraméterek</a:t>
            </a:r>
          </a:p>
        </p:txBody>
      </p:sp>
    </p:spTree>
    <p:extLst>
      <p:ext uri="{BB962C8B-B14F-4D97-AF65-F5344CB8AC3E}">
        <p14:creationId xmlns:p14="http://schemas.microsoft.com/office/powerpoint/2010/main" val="13861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Hidromorfológiai jellemzők vizsgálati lehetőségei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 smtClean="0"/>
              <a:t>A terepen nagy részletességgel mérhető </a:t>
            </a:r>
            <a:r>
              <a:rPr lang="hu-HU" sz="1800" dirty="0"/>
              <a:t>(az éppen aktuális</a:t>
            </a:r>
            <a:r>
              <a:rPr lang="hu-HU" sz="1800" dirty="0" smtClean="0"/>
              <a:t>):</a:t>
            </a:r>
          </a:p>
          <a:p>
            <a:pPr lvl="1"/>
            <a:r>
              <a:rPr lang="hu-HU" sz="1700" dirty="0" smtClean="0"/>
              <a:t>Mederdomborzat</a:t>
            </a:r>
          </a:p>
          <a:p>
            <a:pPr lvl="1"/>
            <a:r>
              <a:rPr lang="hu-HU" sz="1700" dirty="0" smtClean="0"/>
              <a:t>Áramlási sebességek térbeli változékonysága</a:t>
            </a:r>
          </a:p>
          <a:p>
            <a:pPr lvl="1"/>
            <a:r>
              <a:rPr lang="hu-HU" sz="1700" dirty="0" smtClean="0"/>
              <a:t>A folyóban vándorló hordalék mennyisége, minősége</a:t>
            </a:r>
          </a:p>
          <a:p>
            <a:pPr lvl="1"/>
            <a:r>
              <a:rPr lang="hu-HU" sz="1700" dirty="0" smtClean="0"/>
              <a:t>A mederanyag szemösszetétele, rétegzettsége</a:t>
            </a:r>
          </a:p>
          <a:p>
            <a:r>
              <a:rPr lang="hu-HU" sz="1800" dirty="0" smtClean="0"/>
              <a:t>Számítógépes szimulációkkal modellezhető:</a:t>
            </a:r>
          </a:p>
          <a:p>
            <a:pPr lvl="1"/>
            <a:r>
              <a:rPr lang="hu-HU" sz="1700" dirty="0" smtClean="0"/>
              <a:t>Az áramlási viszonyok alakulása múltbeli, jövőbeli nem kimért állapotokra</a:t>
            </a:r>
          </a:p>
          <a:p>
            <a:pPr lvl="1"/>
            <a:r>
              <a:rPr lang="hu-HU" sz="1700" dirty="0" smtClean="0"/>
              <a:t>A hordalék vándorlása</a:t>
            </a:r>
          </a:p>
          <a:p>
            <a:pPr lvl="1"/>
            <a:r>
              <a:rPr lang="hu-HU" sz="1700" dirty="0" smtClean="0"/>
              <a:t>A mederalak természetes vagy ember okozta megváltozása</a:t>
            </a:r>
          </a:p>
          <a:p>
            <a:r>
              <a:rPr lang="hu-HU" sz="1800" dirty="0" smtClean="0"/>
              <a:t>A továbbiakban példaként: Duna, Göd</a:t>
            </a:r>
          </a:p>
          <a:p>
            <a:pPr lvl="1"/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Helyszíni mérések (mederdomborzat)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4</a:t>
            </a:fld>
            <a:endParaRPr lang="en-US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62" y="880228"/>
            <a:ext cx="7672593" cy="40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Helyszíni mérések (áramlási viszonyok)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2988" y="1491925"/>
            <a:ext cx="7705725" cy="2988000"/>
          </a:xfrm>
        </p:spPr>
        <p:txBody>
          <a:bodyPr/>
          <a:lstStyle/>
          <a:p>
            <a:r>
              <a:rPr lang="hu-HU" sz="1800" dirty="0"/>
              <a:t>Akusztikus és optikai eljárások 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dirty="0" smtClean="0"/>
              <a:t>→ </a:t>
            </a:r>
            <a:r>
              <a:rPr lang="hu-HU" sz="1800" dirty="0"/>
              <a:t>3D áramlási </a:t>
            </a:r>
            <a:r>
              <a:rPr lang="hu-HU" sz="1800" dirty="0" smtClean="0"/>
              <a:t>mezők</a:t>
            </a:r>
          </a:p>
          <a:p>
            <a:r>
              <a:rPr lang="hu-HU" sz="1800" dirty="0"/>
              <a:t>Ebből aztán számos mező </a:t>
            </a:r>
            <a:br>
              <a:rPr lang="hu-HU" sz="1800" dirty="0"/>
            </a:br>
            <a:r>
              <a:rPr lang="hu-HU" sz="1800" dirty="0"/>
              <a:t>előállítható, pl.:</a:t>
            </a:r>
          </a:p>
          <a:p>
            <a:pPr lvl="1"/>
            <a:r>
              <a:rPr lang="hu-HU" sz="1500" dirty="0"/>
              <a:t>Vízfelszín közeli áramlási sebességek</a:t>
            </a:r>
          </a:p>
          <a:p>
            <a:pPr lvl="1"/>
            <a:r>
              <a:rPr lang="hu-HU" sz="1500" dirty="0"/>
              <a:t>Mederfenék közeli áramlási sebességek</a:t>
            </a:r>
          </a:p>
          <a:p>
            <a:pPr lvl="1"/>
            <a:r>
              <a:rPr lang="hu-HU" sz="1500" dirty="0"/>
              <a:t>Mélységátlagolt áramlási sebességek</a:t>
            </a:r>
          </a:p>
          <a:p>
            <a:pPr lvl="1"/>
            <a:r>
              <a:rPr lang="hu-HU" sz="1500" dirty="0"/>
              <a:t>Sebességvektor mezők</a:t>
            </a:r>
          </a:p>
          <a:p>
            <a:pPr lvl="1"/>
            <a:r>
              <a:rPr lang="hu-HU" sz="1500" dirty="0"/>
              <a:t>3D áramlási struktúrák (csavaráramlás)</a:t>
            </a:r>
          </a:p>
          <a:p>
            <a:pPr lvl="1"/>
            <a:r>
              <a:rPr lang="hu-HU" sz="1500" dirty="0" smtClean="0"/>
              <a:t>Fenék-csúsztatófeszültség</a:t>
            </a:r>
            <a:endParaRPr lang="en-US" sz="17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29" y="907525"/>
            <a:ext cx="4295071" cy="419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Helyszíni mérések (mederanyag)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2988" y="1049965"/>
            <a:ext cx="7705725" cy="2988000"/>
          </a:xfrm>
        </p:spPr>
        <p:txBody>
          <a:bodyPr/>
          <a:lstStyle/>
          <a:p>
            <a:r>
              <a:rPr lang="hu-HU" sz="1800" dirty="0" smtClean="0"/>
              <a:t>Fizikai mintavételek</a:t>
            </a:r>
          </a:p>
          <a:p>
            <a:r>
              <a:rPr lang="hu-HU" sz="1800" dirty="0" smtClean="0"/>
              <a:t>Videó alapú eljárások</a:t>
            </a:r>
          </a:p>
          <a:p>
            <a:r>
              <a:rPr lang="hu-HU" sz="1800" b="1" dirty="0" smtClean="0"/>
              <a:t>Mesterséges Intelligencia</a:t>
            </a:r>
            <a:endParaRPr lang="en-US" sz="1700" b="1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38" y="-11652"/>
            <a:ext cx="2523963" cy="5121084"/>
          </a:xfrm>
          <a:prstGeom prst="rect">
            <a:avLst/>
          </a:prstGeom>
        </p:spPr>
      </p:pic>
      <p:pic>
        <p:nvPicPr>
          <p:cNvPr id="16" name="deeplear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7091" y="2289079"/>
            <a:ext cx="5013960" cy="282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Szimulációk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2988" y="1491925"/>
            <a:ext cx="7705725" cy="2988000"/>
          </a:xfrm>
        </p:spPr>
        <p:txBody>
          <a:bodyPr/>
          <a:lstStyle/>
          <a:p>
            <a:r>
              <a:rPr lang="hu-HU" sz="1800" dirty="0" smtClean="0"/>
              <a:t>Áramlási sebességek 3D mezője</a:t>
            </a:r>
          </a:p>
          <a:p>
            <a:r>
              <a:rPr lang="hu-HU" sz="1800" dirty="0" smtClean="0"/>
              <a:t>Áramlás-mederfenék kapcsolatának leírása</a:t>
            </a:r>
          </a:p>
          <a:p>
            <a:r>
              <a:rPr lang="hu-HU" sz="1800" dirty="0" smtClean="0"/>
              <a:t>Kapcsolt hordalékvándorlás és</a:t>
            </a:r>
            <a:br>
              <a:rPr lang="hu-HU" sz="1800" dirty="0" smtClean="0"/>
            </a:br>
            <a:r>
              <a:rPr lang="hu-HU" sz="1800" dirty="0" err="1" smtClean="0"/>
              <a:t>morfodinamikai</a:t>
            </a:r>
            <a:r>
              <a:rPr lang="hu-HU" sz="1800" dirty="0" smtClean="0"/>
              <a:t> modell</a:t>
            </a:r>
          </a:p>
          <a:p>
            <a:endParaRPr lang="hu-HU" sz="1800" dirty="0" smtClean="0"/>
          </a:p>
          <a:p>
            <a:r>
              <a:rPr lang="hu-HU" sz="1700" i="1" dirty="0" smtClean="0"/>
              <a:t>Pl.: szimulált fenék-csúsztatófeszültség </a:t>
            </a:r>
            <a:br>
              <a:rPr lang="hu-HU" sz="1700" i="1" dirty="0" smtClean="0"/>
            </a:br>
            <a:r>
              <a:rPr lang="hu-HU" sz="1700" i="1" dirty="0" smtClean="0"/>
              <a:t>mezők eltérő vízjárási állapotokra:</a:t>
            </a:r>
            <a:endParaRPr lang="en-US" sz="1700" i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215" y="463320"/>
            <a:ext cx="3929692" cy="41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Fizikai és biológiai paraméterek összekapcsolása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2988" y="1491925"/>
            <a:ext cx="7705725" cy="2988000"/>
          </a:xfrm>
        </p:spPr>
        <p:txBody>
          <a:bodyPr/>
          <a:lstStyle/>
          <a:p>
            <a:r>
              <a:rPr lang="hu-HU" sz="1800" dirty="0" smtClean="0"/>
              <a:t>Halmintázással párhuzamosan végrehajtott </a:t>
            </a:r>
            <a:br>
              <a:rPr lang="hu-HU" sz="1800" dirty="0" smtClean="0"/>
            </a:br>
            <a:r>
              <a:rPr lang="hu-HU" sz="1800" dirty="0" smtClean="0"/>
              <a:t>hidromorfológiai mérések alapján</a:t>
            </a:r>
          </a:p>
          <a:p>
            <a:r>
              <a:rPr lang="hu-HU" sz="1800" dirty="0" err="1" smtClean="0"/>
              <a:t>Halelőfordulás</a:t>
            </a:r>
            <a:r>
              <a:rPr lang="hu-HU" sz="1800" dirty="0" smtClean="0"/>
              <a:t> és hidromorfológiai </a:t>
            </a:r>
            <a:br>
              <a:rPr lang="hu-HU" sz="1800" dirty="0" smtClean="0"/>
            </a:br>
            <a:r>
              <a:rPr lang="hu-HU" sz="1800" dirty="0" smtClean="0"/>
              <a:t>jellemzők kapcsolatának statisztikai</a:t>
            </a:r>
            <a:br>
              <a:rPr lang="hu-HU" sz="1800" dirty="0" smtClean="0"/>
            </a:br>
            <a:r>
              <a:rPr lang="hu-HU" sz="1800" dirty="0" smtClean="0"/>
              <a:t>elemzése</a:t>
            </a:r>
          </a:p>
          <a:p>
            <a:r>
              <a:rPr lang="hu-HU" sz="1800" dirty="0" smtClean="0"/>
              <a:t>Megfelelőségi mutatók</a:t>
            </a:r>
            <a:br>
              <a:rPr lang="hu-HU" sz="1800" dirty="0" smtClean="0"/>
            </a:br>
            <a:r>
              <a:rPr lang="hu-HU" sz="1800" dirty="0" smtClean="0"/>
              <a:t>(</a:t>
            </a:r>
            <a:r>
              <a:rPr lang="hu-HU" sz="1800" i="1" dirty="0" err="1" smtClean="0"/>
              <a:t>Suitability</a:t>
            </a:r>
            <a:r>
              <a:rPr lang="hu-HU" sz="1800" i="1" dirty="0" smtClean="0"/>
              <a:t> Index)</a:t>
            </a:r>
          </a:p>
          <a:p>
            <a:r>
              <a:rPr lang="hu-HU" sz="1800" i="1" dirty="0" smtClean="0"/>
              <a:t>Pl.: német bucó</a:t>
            </a:r>
            <a:endParaRPr lang="en-US" sz="1700" i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47" y="799217"/>
            <a:ext cx="3009608" cy="426487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11340" y="1897380"/>
            <a:ext cx="1333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hu-HU" sz="1400" dirty="0" smtClean="0">
                <a:solidFill>
                  <a:schemeClr val="bg2">
                    <a:lumMod val="50000"/>
                  </a:schemeClr>
                </a:solidFill>
              </a:rPr>
              <a:t>ízmélység, m</a:t>
            </a:r>
            <a:endParaRPr lang="hu-H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492240" y="3307080"/>
            <a:ext cx="23545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2">
                    <a:lumMod val="50000"/>
                  </a:schemeClr>
                </a:solidFill>
              </a:rPr>
              <a:t>Áramlási sebesség, m/s</a:t>
            </a:r>
            <a:endParaRPr lang="hu-H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508432" y="4690160"/>
            <a:ext cx="753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2">
                    <a:lumMod val="50000"/>
                  </a:schemeClr>
                </a:solidFill>
              </a:rPr>
              <a:t>homok</a:t>
            </a:r>
            <a:endParaRPr lang="hu-H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261860" y="4690160"/>
            <a:ext cx="7924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2">
                    <a:lumMod val="50000"/>
                  </a:schemeClr>
                </a:solidFill>
              </a:rPr>
              <a:t>kavics</a:t>
            </a:r>
            <a:endParaRPr lang="hu-H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024812" y="4690160"/>
            <a:ext cx="753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solidFill>
                  <a:schemeClr val="bg2">
                    <a:lumMod val="50000"/>
                  </a:schemeClr>
                </a:solidFill>
              </a:rPr>
              <a:t>kő</a:t>
            </a:r>
            <a:endParaRPr lang="hu-H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2" descr="Image result for zingel streb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01" y="3480744"/>
            <a:ext cx="2712367" cy="15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Élőhely</a:t>
            </a:r>
            <a:r>
              <a:rPr lang="en-US" dirty="0"/>
              <a:t> </a:t>
            </a:r>
            <a:r>
              <a:rPr lang="en-US" dirty="0" err="1"/>
              <a:t>megfelelőség</a:t>
            </a:r>
            <a:r>
              <a:rPr lang="en-US" dirty="0"/>
              <a:t> </a:t>
            </a:r>
            <a:r>
              <a:rPr lang="en-US" dirty="0" err="1"/>
              <a:t>területi</a:t>
            </a:r>
            <a:r>
              <a:rPr lang="en-US" dirty="0"/>
              <a:t> </a:t>
            </a:r>
            <a:r>
              <a:rPr lang="en-US" dirty="0" err="1"/>
              <a:t>változása</a:t>
            </a:r>
            <a:endParaRPr lang="en-US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654" y="35594"/>
            <a:ext cx="4371211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9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TÜ - előadás PowerPoint sablon 2017 - színhelyes">
  <a:themeElements>
    <a:clrScheme name="MTA arculati színek">
      <a:dk1>
        <a:srgbClr val="424242"/>
      </a:dk1>
      <a:lt1>
        <a:srgbClr val="FFFFFF"/>
      </a:lt1>
      <a:dk2>
        <a:srgbClr val="004A81"/>
      </a:dk2>
      <a:lt2>
        <a:srgbClr val="FBFBFB"/>
      </a:lt2>
      <a:accent1>
        <a:srgbClr val="1F6FA4"/>
      </a:accent1>
      <a:accent2>
        <a:srgbClr val="8CADD1"/>
      </a:accent2>
      <a:accent3>
        <a:srgbClr val="D6E4F4"/>
      </a:accent3>
      <a:accent4>
        <a:srgbClr val="DE4448"/>
      </a:accent4>
      <a:accent5>
        <a:srgbClr val="FF6F74"/>
      </a:accent5>
      <a:accent6>
        <a:srgbClr val="4B8CBA"/>
      </a:accent6>
      <a:hlink>
        <a:srgbClr val="1E6FA4"/>
      </a:hlink>
      <a:folHlink>
        <a:srgbClr val="5B7F9C"/>
      </a:folHlink>
    </a:clrScheme>
    <a:fontScheme name="Constantia-Franklin Gothic Book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Ü - előadás PowerPoint sablon 2017 - színhelyes" id="{C48792BF-EAA0-A645-813F-7E31C7D43F78}" vid="{A520D132-DE29-2845-90F6-133C8112F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MTÜ - előadás PowerPoint sablon 2017 - színhelyes</Template>
  <TotalTime>726</TotalTime>
  <Words>210</Words>
  <Application>Microsoft Office PowerPoint</Application>
  <PresentationFormat>Diavetítés a képernyőre (16:9 oldalarány)</PresentationFormat>
  <Paragraphs>71</Paragraphs>
  <Slides>11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9" baseType="lpstr">
      <vt:lpstr>Arial</vt:lpstr>
      <vt:lpstr>Calibri</vt:lpstr>
      <vt:lpstr>Constantia</vt:lpstr>
      <vt:lpstr>Franklin Gothic Book</vt:lpstr>
      <vt:lpstr>Helvetica</vt:lpstr>
      <vt:lpstr>Ideal Sans Book</vt:lpstr>
      <vt:lpstr>Wingdings</vt:lpstr>
      <vt:lpstr>MTÜ - előadás PowerPoint sablon 2017 - színhelyes</vt:lpstr>
      <vt:lpstr>Folyami halak élőhely-értékelése hidromorfológiai módszerekkel</vt:lpstr>
      <vt:lpstr>Bevezető</vt:lpstr>
      <vt:lpstr>Hidromorfológiai jellemzők vizsgálati lehetőségei</vt:lpstr>
      <vt:lpstr>Helyszíni mérések (mederdomborzat)</vt:lpstr>
      <vt:lpstr>Helyszíni mérések (áramlási viszonyok)</vt:lpstr>
      <vt:lpstr>Helyszíni mérések (mederanyag)</vt:lpstr>
      <vt:lpstr>Szimulációk</vt:lpstr>
      <vt:lpstr>Fizikai és biológiai paraméterek összekapcsolása </vt:lpstr>
      <vt:lpstr>Élőhely megfelelőség területi változása</vt:lpstr>
      <vt:lpstr>Van még mit kutatni, közösen…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Rédey Soma</dc:creator>
  <cp:lastModifiedBy>Baranya Sándor</cp:lastModifiedBy>
  <cp:revision>19</cp:revision>
  <dcterms:created xsi:type="dcterms:W3CDTF">2017-09-14T13:52:50Z</dcterms:created>
  <dcterms:modified xsi:type="dcterms:W3CDTF">2018-11-15T07:44:08Z</dcterms:modified>
</cp:coreProperties>
</file>